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418" r:id="rId3"/>
    <p:sldId id="417" r:id="rId4"/>
    <p:sldId id="419" r:id="rId5"/>
    <p:sldId id="429" r:id="rId6"/>
    <p:sldId id="450" r:id="rId7"/>
    <p:sldId id="422" r:id="rId8"/>
    <p:sldId id="423" r:id="rId9"/>
    <p:sldId id="425" r:id="rId10"/>
    <p:sldId id="428" r:id="rId11"/>
    <p:sldId id="452" r:id="rId12"/>
    <p:sldId id="453" r:id="rId13"/>
    <p:sldId id="454" r:id="rId14"/>
    <p:sldId id="455" r:id="rId15"/>
    <p:sldId id="456" r:id="rId16"/>
    <p:sldId id="457" r:id="rId17"/>
    <p:sldId id="45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9" userDrawn="1">
          <p15:clr>
            <a:srgbClr val="A4A3A4"/>
          </p15:clr>
        </p15:guide>
        <p15:guide id="2" pos="21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D9AD"/>
    <a:srgbClr val="D8A83E"/>
    <a:srgbClr val="FFFFFF"/>
    <a:srgbClr val="03414D"/>
    <a:srgbClr val="FD4500"/>
    <a:srgbClr val="005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65"/>
    <p:restoredTop sz="89544"/>
  </p:normalViewPr>
  <p:slideViewPr>
    <p:cSldViewPr snapToGrid="0" snapToObjects="1">
      <p:cViewPr varScale="1">
        <p:scale>
          <a:sx n="91" d="100"/>
          <a:sy n="91" d="100"/>
        </p:scale>
        <p:origin x="728" y="184"/>
      </p:cViewPr>
      <p:guideLst>
        <p:guide orient="horz" pos="119"/>
        <p:guide pos="211"/>
      </p:guideLst>
    </p:cSldViewPr>
  </p:slideViewPr>
  <p:notesTextViewPr>
    <p:cViewPr>
      <p:scale>
        <a:sx n="85" d="100"/>
        <a:sy n="85" d="100"/>
      </p:scale>
      <p:origin x="0" y="0"/>
    </p:cViewPr>
  </p:notesTextViewPr>
  <p:notesViewPr>
    <p:cSldViewPr snapToGrid="0" snapToObjects="1" showGuides="1">
      <p:cViewPr varScale="1">
        <p:scale>
          <a:sx n="89" d="100"/>
          <a:sy n="89" d="100"/>
        </p:scale>
        <p:origin x="2632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DFFBC8-A418-6444-A1F2-AF3DCBD12C89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4DADA-A641-F04B-8DE3-7D893515C2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7041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1572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681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4492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11113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9349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0530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6578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0285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0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1414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4798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561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337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781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6499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4DADA-A641-F04B-8DE3-7D893515C21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7361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LIXI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0" descr="elixir_helix_200_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48683" y="-26988"/>
            <a:ext cx="12240683" cy="618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911424" y="3356993"/>
            <a:ext cx="10363200" cy="864096"/>
          </a:xfrm>
        </p:spPr>
        <p:txBody>
          <a:bodyPr>
            <a:normAutofit/>
          </a:bodyPr>
          <a:lstStyle>
            <a:lvl1pPr algn="r">
              <a:defRPr sz="5000" b="1">
                <a:solidFill>
                  <a:srgbClr val="003F41"/>
                </a:solidFill>
                <a:latin typeface="Corbel"/>
                <a:cs typeface="Corbel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3503712" y="4293097"/>
            <a:ext cx="7755467" cy="899583"/>
          </a:xfrm>
        </p:spPr>
        <p:txBody>
          <a:bodyPr>
            <a:normAutofit/>
          </a:bodyPr>
          <a:lstStyle>
            <a:lvl1pPr marL="0" indent="0" algn="r">
              <a:buNone/>
              <a:defRPr lang="en-US" sz="2800" i="1"/>
            </a:lvl1pPr>
            <a:lvl2pPr marL="457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761891" y="5192680"/>
            <a:ext cx="4512733" cy="360040"/>
          </a:xfrm>
        </p:spPr>
        <p:txBody>
          <a:bodyPr/>
          <a:lstStyle>
            <a:lvl1pPr marL="0" indent="0" algn="r">
              <a:buFontTx/>
              <a:buNone/>
              <a:defRPr sz="18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b-NO"/>
              <a:t>Klikk for å redigere tekststiler i malen
Andre nivå
Tredje nivå
Fjerde nivå
Femte nivå</a:t>
            </a:r>
            <a:endParaRPr lang="en-US"/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C765E3E7-202D-E044-89D5-AAF44171CC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2159" y="4987396"/>
            <a:ext cx="2115348" cy="142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03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XCELER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elixir_helix_200_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48683" y="-26988"/>
            <a:ext cx="12240683" cy="618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4967817" y="6092041"/>
            <a:ext cx="6398684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>
              <a:defRPr/>
            </a:pPr>
            <a:r>
              <a:rPr lang="en-US" sz="2400" i="1" dirty="0" err="1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www.elixir-europe.org</a:t>
            </a:r>
            <a:r>
              <a:rPr lang="en-US" sz="2400" i="1" dirty="0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/</a:t>
            </a:r>
            <a:r>
              <a:rPr lang="en-US" sz="2400" i="1" dirty="0" err="1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excelerate</a:t>
            </a:r>
            <a:endParaRPr lang="en-US" sz="2400" i="1" dirty="0">
              <a:solidFill>
                <a:srgbClr val="003F41"/>
              </a:solidFill>
              <a:latin typeface="Corbel" pitchFamily="34" charset="0"/>
              <a:ea typeface="Geneva" charset="-128"/>
              <a:cs typeface="+mn-cs"/>
            </a:endParaRPr>
          </a:p>
        </p:txBody>
      </p:sp>
      <p:pic>
        <p:nvPicPr>
          <p:cNvPr id="5" name="Picture 5" descr="Excelerate_white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51617" y="4962293"/>
            <a:ext cx="2616200" cy="968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1800" y="4949046"/>
            <a:ext cx="1619251" cy="103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431800" y="6092825"/>
            <a:ext cx="48006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000">
                <a:solidFill>
                  <a:srgbClr val="7F7F7F"/>
                </a:solidFill>
              </a:rPr>
              <a:t>ELIXIR-EXCELERATE is funded by the European Commission within the Research Infrastructures programme of Horizon 2020, grant agreement number 676559.</a:t>
            </a:r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911424" y="3356993"/>
            <a:ext cx="10363200" cy="864096"/>
          </a:xfrm>
        </p:spPr>
        <p:txBody>
          <a:bodyPr>
            <a:normAutofit/>
          </a:bodyPr>
          <a:lstStyle>
            <a:lvl1pPr algn="r">
              <a:defRPr sz="5000" b="1">
                <a:solidFill>
                  <a:srgbClr val="003F41"/>
                </a:solidFill>
                <a:latin typeface="Corbel"/>
                <a:cs typeface="Corbel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/>
          </p:nvPr>
        </p:nvSpPr>
        <p:spPr>
          <a:xfrm>
            <a:off x="3503712" y="4293097"/>
            <a:ext cx="7755467" cy="899583"/>
          </a:xfrm>
        </p:spPr>
        <p:txBody>
          <a:bodyPr>
            <a:normAutofit/>
          </a:bodyPr>
          <a:lstStyle>
            <a:lvl1pPr marL="0" indent="0" algn="r">
              <a:buNone/>
              <a:defRPr lang="en-US" sz="2800" i="1"/>
            </a:lvl1pPr>
            <a:lvl2pPr marL="457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761891" y="5192680"/>
            <a:ext cx="4512733" cy="360040"/>
          </a:xfrm>
        </p:spPr>
        <p:txBody>
          <a:bodyPr/>
          <a:lstStyle>
            <a:lvl1pPr marL="0" indent="0" algn="r">
              <a:buFontTx/>
              <a:buNone/>
              <a:defRPr sz="18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b-NO"/>
              <a:t>Klikk for å redigere tekststiler i malen
Andre nivå
Tredje nivå
Fjerde nivå
Femte nivå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4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LIXIR-thank-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elixir_helix_200_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48682" y="-26988"/>
            <a:ext cx="12240684" cy="618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 descr="elixir_1_RZ_mac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4434" y="5029200"/>
            <a:ext cx="2427817" cy="158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37528" y="6122067"/>
            <a:ext cx="660400" cy="54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440084" y="5445126"/>
            <a:ext cx="3903133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>
              <a:defRPr/>
            </a:pPr>
            <a:r>
              <a:rPr lang="en-US" sz="2400" i="1" dirty="0" err="1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www.elixir-europe.org</a:t>
            </a:r>
            <a:endParaRPr lang="en-US" sz="2400" i="1" dirty="0">
              <a:solidFill>
                <a:srgbClr val="003F41"/>
              </a:solidFill>
              <a:latin typeface="Corbel" pitchFamily="34" charset="0"/>
              <a:ea typeface="Geneva" charset="-128"/>
              <a:cs typeface="+mn-cs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5113261" y="6265174"/>
            <a:ext cx="3615267" cy="37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defRPr/>
            </a:pPr>
            <a:r>
              <a:rPr lang="en-US" sz="2000" i="1" dirty="0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@</a:t>
            </a:r>
            <a:r>
              <a:rPr lang="en-US" sz="2000" i="1" dirty="0" err="1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ELIXIREurope</a:t>
            </a:r>
            <a:endParaRPr lang="en-US" sz="2000" i="1" dirty="0">
              <a:solidFill>
                <a:srgbClr val="003F41"/>
              </a:solidFill>
              <a:latin typeface="Corbel" pitchFamily="34" charset="0"/>
              <a:ea typeface="Geneva" charset="-128"/>
              <a:cs typeface="+mn-cs"/>
            </a:endParaRPr>
          </a:p>
        </p:txBody>
      </p:sp>
      <p:pic>
        <p:nvPicPr>
          <p:cNvPr id="10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77161" y="6122067"/>
            <a:ext cx="552451" cy="557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8916913" y="6265174"/>
            <a:ext cx="4116916" cy="37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defRPr/>
            </a:pPr>
            <a:r>
              <a:rPr lang="en-US" sz="2000" i="1" dirty="0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/company/elixir-</a:t>
            </a:r>
            <a:r>
              <a:rPr lang="en-US" sz="2000" i="1" dirty="0" err="1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europe</a:t>
            </a:r>
            <a:endParaRPr lang="en-US" sz="2000" i="1" dirty="0">
              <a:solidFill>
                <a:srgbClr val="003F41"/>
              </a:solidFill>
              <a:latin typeface="Corbel" pitchFamily="34" charset="0"/>
              <a:ea typeface="Geneva" charset="-128"/>
              <a:cs typeface="+mn-cs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911424" y="3645025"/>
            <a:ext cx="10363200" cy="1225021"/>
          </a:xfrm>
        </p:spPr>
        <p:txBody>
          <a:bodyPr>
            <a:normAutofit/>
          </a:bodyPr>
          <a:lstStyle>
            <a:lvl1pPr algn="r">
              <a:defRPr sz="4000" b="1">
                <a:solidFill>
                  <a:schemeClr val="tx2">
                    <a:lumMod val="50000"/>
                  </a:schemeClr>
                </a:solidFill>
                <a:latin typeface="Corbel"/>
                <a:cs typeface="Corbel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768075" y="4869160"/>
            <a:ext cx="4512733" cy="360040"/>
          </a:xfrm>
        </p:spPr>
        <p:txBody>
          <a:bodyPr/>
          <a:lstStyle>
            <a:lvl1pPr marL="0" indent="0" algn="r">
              <a:buFontTx/>
              <a:buNone/>
              <a:defRPr sz="18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b-NO"/>
              <a:t>Klikk for å redigere tekststiler i malen
Andre nivå
Tredje nivå
Fjerde nivå
Femte nivå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70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332656"/>
            <a:ext cx="10871200" cy="648072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
Andre nivå
Tredje nivå
Fjerde nivå
Femte nivå</a:t>
            </a:r>
            <a:endParaRPr lang="de-DE" dirty="0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A862C69B-A6A4-AC4B-B95B-EBDE97C84F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0926" y="5409786"/>
            <a:ext cx="1895842" cy="127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635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CELERATE slid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Excelerate_whitebackgroun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3201" y="5798634"/>
            <a:ext cx="2129367" cy="779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20868" y="5786024"/>
            <a:ext cx="1335617" cy="844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11200" y="1525589"/>
            <a:ext cx="10871200" cy="4351337"/>
          </a:xfrm>
        </p:spPr>
        <p:txBody>
          <a:bodyPr/>
          <a:lstStyle/>
          <a:p>
            <a:pPr lvl="0"/>
            <a:r>
              <a:rPr lang="nb-NO"/>
              <a:t>Klikk for å redigere tekststiler i malen
Andre nivå
Tredje nivå
Fjerde nivå
Femte nivå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7763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ELIXIR_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13484" y="5754029"/>
            <a:ext cx="1320800" cy="942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332656"/>
            <a:ext cx="10871200" cy="576064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219200"/>
            <a:ext cx="53340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
Andre nivå
Tredje nivå
Fjerde nivå
Femte nivå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219200"/>
            <a:ext cx="53340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
Andre nivå
Tredje nivå
Fjerde nivå
Femte nivå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2630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ELIXIR_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13484" y="5720577"/>
            <a:ext cx="1320800" cy="97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332656"/>
            <a:ext cx="10871200" cy="576064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0840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9667" y="333375"/>
            <a:ext cx="10871200" cy="5032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 title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1200" y="1525589"/>
            <a:ext cx="10871200" cy="43513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First level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/>
          <a:ea typeface="ＭＳ Ｐゴシック" charset="0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Char char="•"/>
        <a:defRPr sz="2400">
          <a:solidFill>
            <a:schemeClr val="tx1"/>
          </a:solidFill>
          <a:latin typeface="Corbel"/>
          <a:ea typeface="ＭＳ Ｐゴシック" charset="0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jpe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15.png"/><Relationship Id="rId4" Type="http://schemas.openxmlformats.org/officeDocument/2006/relationships/image" Target="../media/image16.png"/><Relationship Id="rId9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1.png"/><Relationship Id="rId4" Type="http://schemas.openxmlformats.org/officeDocument/2006/relationships/image" Target="../media/image22.png"/><Relationship Id="rId9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sz="5400" dirty="0"/>
              <a:t>Workflows in Galaxy</a:t>
            </a:r>
            <a:endParaRPr lang="en-GB" sz="3100" dirty="0">
              <a:latin typeface="Corbel" charset="0"/>
              <a:cs typeface="Corbel" charset="0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Exercise II: Modify and run a workflow in Galaxy</a:t>
            </a:r>
          </a:p>
          <a:p>
            <a:r>
              <a:rPr lang="en-GB" dirty="0">
                <a:cs typeface="Corbel"/>
              </a:rPr>
              <a:t>Taxonomic profiling of metagenomic sample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6761891" y="5192680"/>
            <a:ext cx="4512733" cy="118272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sz="2000" dirty="0"/>
              <a:t>Erik </a:t>
            </a:r>
            <a:r>
              <a:rPr lang="en-GB" sz="2000" dirty="0" err="1"/>
              <a:t>Hjerde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086982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2" y="332656"/>
            <a:ext cx="11241539" cy="648072"/>
          </a:xfrm>
          <a:noFill/>
        </p:spPr>
        <p:txBody>
          <a:bodyPr/>
          <a:lstStyle/>
          <a:p>
            <a:r>
              <a:rPr lang="en-US" sz="4800" dirty="0"/>
              <a:t>The existing workflow</a:t>
            </a:r>
            <a:endParaRPr lang="nb-NO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F67C2A-C5A3-B14B-898B-CC7DB473A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1047"/>
            <a:ext cx="12192000" cy="3035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266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2" y="332656"/>
            <a:ext cx="11241539" cy="648072"/>
          </a:xfrm>
          <a:noFill/>
        </p:spPr>
        <p:txBody>
          <a:bodyPr/>
          <a:lstStyle/>
          <a:p>
            <a:r>
              <a:rPr lang="en-US" sz="4800" dirty="0"/>
              <a:t>The existing workflow</a:t>
            </a:r>
            <a:endParaRPr lang="nb-NO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F67C2A-C5A3-B14B-898B-CC7DB473A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1047"/>
            <a:ext cx="12192000" cy="30359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2FCFD40-A3C5-4045-99EF-805AC04A157D}"/>
              </a:ext>
            </a:extLst>
          </p:cNvPr>
          <p:cNvSpPr/>
          <p:nvPr/>
        </p:nvSpPr>
        <p:spPr bwMode="auto">
          <a:xfrm>
            <a:off x="1550504" y="1911047"/>
            <a:ext cx="10641496" cy="3035905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14A38B-D5A1-EE43-90BF-0846834BD881}"/>
              </a:ext>
            </a:extLst>
          </p:cNvPr>
          <p:cNvSpPr/>
          <p:nvPr/>
        </p:nvSpPr>
        <p:spPr bwMode="auto">
          <a:xfrm>
            <a:off x="1966955" y="2044147"/>
            <a:ext cx="2663687" cy="136166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2400" dirty="0">
                <a:latin typeface="Arial" pitchFamily="-112" charset="0"/>
                <a:ea typeface="Geneva" pitchFamily="-112" charset="0"/>
                <a:cs typeface="Geneva" pitchFamily="-112" charset="0"/>
              </a:rPr>
              <a:t>Define input data</a:t>
            </a:r>
          </a:p>
        </p:txBody>
      </p:sp>
    </p:spTree>
    <p:extLst>
      <p:ext uri="{BB962C8B-B14F-4D97-AF65-F5344CB8AC3E}">
        <p14:creationId xmlns:p14="http://schemas.microsoft.com/office/powerpoint/2010/main" val="2874707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2" y="332656"/>
            <a:ext cx="11241539" cy="648072"/>
          </a:xfrm>
          <a:noFill/>
        </p:spPr>
        <p:txBody>
          <a:bodyPr/>
          <a:lstStyle/>
          <a:p>
            <a:r>
              <a:rPr lang="en-US" sz="4800" dirty="0"/>
              <a:t>The existing workflow</a:t>
            </a:r>
            <a:endParaRPr lang="nb-NO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F67C2A-C5A3-B14B-898B-CC7DB473A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1047"/>
            <a:ext cx="12192000" cy="30359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2FCFD40-A3C5-4045-99EF-805AC04A157D}"/>
              </a:ext>
            </a:extLst>
          </p:cNvPr>
          <p:cNvSpPr/>
          <p:nvPr/>
        </p:nvSpPr>
        <p:spPr bwMode="auto">
          <a:xfrm>
            <a:off x="4240696" y="1911047"/>
            <a:ext cx="7951304" cy="3035905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CF0354-4E24-EE43-B541-7A983305ADF1}"/>
              </a:ext>
            </a:extLst>
          </p:cNvPr>
          <p:cNvSpPr/>
          <p:nvPr/>
        </p:nvSpPr>
        <p:spPr bwMode="auto">
          <a:xfrm>
            <a:off x="-1" y="1911047"/>
            <a:ext cx="1934817" cy="3035905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CE96C2-23FD-EC48-8720-95E9314A25BC}"/>
              </a:ext>
            </a:extLst>
          </p:cNvPr>
          <p:cNvSpPr/>
          <p:nvPr/>
        </p:nvSpPr>
        <p:spPr bwMode="auto">
          <a:xfrm>
            <a:off x="4617389" y="2044147"/>
            <a:ext cx="2663687" cy="136166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2400" dirty="0">
                <a:latin typeface="Arial" pitchFamily="-112" charset="0"/>
                <a:ea typeface="Geneva" pitchFamily="-112" charset="0"/>
                <a:cs typeface="Geneva" pitchFamily="-112" charset="0"/>
              </a:rPr>
              <a:t>Filter poor quality data</a:t>
            </a:r>
          </a:p>
        </p:txBody>
      </p:sp>
    </p:spTree>
    <p:extLst>
      <p:ext uri="{BB962C8B-B14F-4D97-AF65-F5344CB8AC3E}">
        <p14:creationId xmlns:p14="http://schemas.microsoft.com/office/powerpoint/2010/main" val="20882911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2" y="332656"/>
            <a:ext cx="11241539" cy="648072"/>
          </a:xfrm>
          <a:noFill/>
        </p:spPr>
        <p:txBody>
          <a:bodyPr/>
          <a:lstStyle/>
          <a:p>
            <a:r>
              <a:rPr lang="en-US" sz="4800" dirty="0"/>
              <a:t>The existing workflow</a:t>
            </a:r>
            <a:endParaRPr lang="nb-NO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F67C2A-C5A3-B14B-898B-CC7DB473A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1047"/>
            <a:ext cx="12192000" cy="30359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2FCFD40-A3C5-4045-99EF-805AC04A157D}"/>
              </a:ext>
            </a:extLst>
          </p:cNvPr>
          <p:cNvSpPr/>
          <p:nvPr/>
        </p:nvSpPr>
        <p:spPr bwMode="auto">
          <a:xfrm>
            <a:off x="6149008" y="1911047"/>
            <a:ext cx="6042991" cy="3035905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50153C-600D-5C40-80EE-6533B2DD914E}"/>
              </a:ext>
            </a:extLst>
          </p:cNvPr>
          <p:cNvSpPr/>
          <p:nvPr/>
        </p:nvSpPr>
        <p:spPr bwMode="auto">
          <a:xfrm>
            <a:off x="6340171" y="2044147"/>
            <a:ext cx="2663687" cy="136166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Geneva" pitchFamily="-112" charset="0"/>
                <a:cs typeface="Geneva" pitchFamily="-112" charset="0"/>
              </a:rPr>
              <a:t>Taxonomic assignment of sequence reads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CF0354-4E24-EE43-B541-7A983305ADF1}"/>
              </a:ext>
            </a:extLst>
          </p:cNvPr>
          <p:cNvSpPr/>
          <p:nvPr/>
        </p:nvSpPr>
        <p:spPr bwMode="auto">
          <a:xfrm>
            <a:off x="-1" y="1911047"/>
            <a:ext cx="4585253" cy="3035905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636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2" y="332656"/>
            <a:ext cx="11241539" cy="648072"/>
          </a:xfrm>
          <a:noFill/>
        </p:spPr>
        <p:txBody>
          <a:bodyPr/>
          <a:lstStyle/>
          <a:p>
            <a:r>
              <a:rPr lang="en-US" sz="4800" dirty="0"/>
              <a:t>The existing workflow</a:t>
            </a:r>
            <a:endParaRPr lang="nb-NO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F67C2A-C5A3-B14B-898B-CC7DB473A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1047"/>
            <a:ext cx="12192000" cy="30359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2FCFD40-A3C5-4045-99EF-805AC04A157D}"/>
              </a:ext>
            </a:extLst>
          </p:cNvPr>
          <p:cNvSpPr/>
          <p:nvPr/>
        </p:nvSpPr>
        <p:spPr bwMode="auto">
          <a:xfrm>
            <a:off x="8110330" y="1911047"/>
            <a:ext cx="4081669" cy="3035905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50153C-600D-5C40-80EE-6533B2DD914E}"/>
              </a:ext>
            </a:extLst>
          </p:cNvPr>
          <p:cNvSpPr/>
          <p:nvPr/>
        </p:nvSpPr>
        <p:spPr bwMode="auto">
          <a:xfrm>
            <a:off x="8473771" y="2044147"/>
            <a:ext cx="2663687" cy="136166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Geneva" pitchFamily="-112" charset="0"/>
                <a:cs typeface="Geneva" pitchFamily="-112" charset="0"/>
              </a:rPr>
              <a:t>Reformat file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CF0354-4E24-EE43-B541-7A983305ADF1}"/>
              </a:ext>
            </a:extLst>
          </p:cNvPr>
          <p:cNvSpPr/>
          <p:nvPr/>
        </p:nvSpPr>
        <p:spPr bwMode="auto">
          <a:xfrm>
            <a:off x="-1" y="1911047"/>
            <a:ext cx="6294784" cy="3035905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202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2" y="332656"/>
            <a:ext cx="11241539" cy="648072"/>
          </a:xfrm>
          <a:noFill/>
        </p:spPr>
        <p:txBody>
          <a:bodyPr/>
          <a:lstStyle/>
          <a:p>
            <a:r>
              <a:rPr lang="en-US" sz="4800" dirty="0"/>
              <a:t>The existing workflow</a:t>
            </a:r>
            <a:endParaRPr lang="nb-NO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F67C2A-C5A3-B14B-898B-CC7DB473A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1047"/>
            <a:ext cx="12192000" cy="30359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2FCFD40-A3C5-4045-99EF-805AC04A157D}"/>
              </a:ext>
            </a:extLst>
          </p:cNvPr>
          <p:cNvSpPr/>
          <p:nvPr/>
        </p:nvSpPr>
        <p:spPr bwMode="auto">
          <a:xfrm>
            <a:off x="10257183" y="1911047"/>
            <a:ext cx="1934816" cy="3035905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CF0354-4E24-EE43-B541-7A983305ADF1}"/>
              </a:ext>
            </a:extLst>
          </p:cNvPr>
          <p:cNvSpPr/>
          <p:nvPr/>
        </p:nvSpPr>
        <p:spPr bwMode="auto">
          <a:xfrm>
            <a:off x="-1" y="1911047"/>
            <a:ext cx="8269358" cy="3035905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50153C-600D-5C40-80EE-6533B2DD914E}"/>
              </a:ext>
            </a:extLst>
          </p:cNvPr>
          <p:cNvSpPr/>
          <p:nvPr/>
        </p:nvSpPr>
        <p:spPr bwMode="auto">
          <a:xfrm>
            <a:off x="5446642" y="2044147"/>
            <a:ext cx="2663687" cy="136166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Geneva" pitchFamily="-112" charset="0"/>
                <a:cs typeface="Geneva" pitchFamily="-112" charset="0"/>
              </a:rPr>
              <a:t>Reformat file (again)</a:t>
            </a:r>
          </a:p>
        </p:txBody>
      </p:sp>
    </p:spTree>
    <p:extLst>
      <p:ext uri="{BB962C8B-B14F-4D97-AF65-F5344CB8AC3E}">
        <p14:creationId xmlns:p14="http://schemas.microsoft.com/office/powerpoint/2010/main" val="1739763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2" y="332656"/>
            <a:ext cx="11241539" cy="648072"/>
          </a:xfrm>
          <a:noFill/>
        </p:spPr>
        <p:txBody>
          <a:bodyPr/>
          <a:lstStyle/>
          <a:p>
            <a:r>
              <a:rPr lang="en-US" sz="4800" dirty="0"/>
              <a:t>The existing workflow</a:t>
            </a:r>
            <a:endParaRPr lang="nb-NO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F67C2A-C5A3-B14B-898B-CC7DB473A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1047"/>
            <a:ext cx="12192000" cy="303590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FCF0354-4E24-EE43-B541-7A983305ADF1}"/>
              </a:ext>
            </a:extLst>
          </p:cNvPr>
          <p:cNvSpPr/>
          <p:nvPr/>
        </p:nvSpPr>
        <p:spPr bwMode="auto">
          <a:xfrm>
            <a:off x="-2" y="1911047"/>
            <a:ext cx="10508975" cy="3035905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50153C-600D-5C40-80EE-6533B2DD914E}"/>
              </a:ext>
            </a:extLst>
          </p:cNvPr>
          <p:cNvSpPr/>
          <p:nvPr/>
        </p:nvSpPr>
        <p:spPr bwMode="auto">
          <a:xfrm>
            <a:off x="7686260" y="2044147"/>
            <a:ext cx="2663687" cy="136166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Geneva" pitchFamily="-112" charset="0"/>
                <a:cs typeface="Geneva" pitchFamily="-112" charset="0"/>
              </a:rPr>
              <a:t>Generate visualisation</a:t>
            </a:r>
          </a:p>
        </p:txBody>
      </p:sp>
    </p:spTree>
    <p:extLst>
      <p:ext uri="{BB962C8B-B14F-4D97-AF65-F5344CB8AC3E}">
        <p14:creationId xmlns:p14="http://schemas.microsoft.com/office/powerpoint/2010/main" val="603584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2" y="332656"/>
            <a:ext cx="11241539" cy="648072"/>
          </a:xfrm>
          <a:noFill/>
        </p:spPr>
        <p:txBody>
          <a:bodyPr/>
          <a:lstStyle/>
          <a:p>
            <a:r>
              <a:rPr lang="en-US" sz="4800" dirty="0"/>
              <a:t>The final workflow</a:t>
            </a:r>
            <a:endParaRPr lang="nb-NO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6D6705-2BBD-0941-92CB-CCE9462FE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02" y="980728"/>
            <a:ext cx="11199548" cy="60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814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Metagenomics</a:t>
            </a:r>
            <a:endParaRPr lang="nb-NO" sz="2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659B82-8767-1345-B0D7-5E4431109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525589"/>
            <a:ext cx="10879403" cy="4351337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study of genetic material directly from a sample </a:t>
            </a:r>
          </a:p>
        </p:txBody>
      </p:sp>
      <p:pic>
        <p:nvPicPr>
          <p:cNvPr id="13" name="Picture 12" descr="DNA.png">
            <a:extLst>
              <a:ext uri="{FF2B5EF4-FFF2-40B4-BE49-F238E27FC236}">
                <a16:creationId xmlns:a16="http://schemas.microsoft.com/office/drawing/2014/main" id="{0210204E-007B-024D-8D56-C954B9647A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360" y="2503040"/>
            <a:ext cx="1449192" cy="10407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7766C2A-2CCE-9C46-9D6A-ED008B63219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46214" y="3023432"/>
            <a:ext cx="1147358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headEnd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EDEA6A1C-ECBD-B040-9C92-2BD88769D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1827" y="2488200"/>
            <a:ext cx="1529421" cy="10695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4C4085B-C77F-5A43-936F-EEB10813024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4297"/>
          <a:stretch>
            <a:fillRect/>
          </a:stretch>
        </p:blipFill>
        <p:spPr>
          <a:xfrm>
            <a:off x="6863601" y="2488200"/>
            <a:ext cx="1038554" cy="10695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EB1206E-9383-8C47-9D75-BD7FCDD74C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3865" y="2512294"/>
            <a:ext cx="1534951" cy="10222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6" name="Text Box 5">
            <a:extLst>
              <a:ext uri="{FF2B5EF4-FFF2-40B4-BE49-F238E27FC236}">
                <a16:creationId xmlns:a16="http://schemas.microsoft.com/office/drawing/2014/main" id="{B938A516-3443-E04B-AFE3-27A6E14367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0107" y="2269969"/>
            <a:ext cx="1149052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en-GB" sz="1400" b="1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Direct isolation of gDNA</a:t>
            </a:r>
          </a:p>
        </p:txBody>
      </p:sp>
      <p:sp>
        <p:nvSpPr>
          <p:cNvPr id="30" name="Text Box 5">
            <a:extLst>
              <a:ext uri="{FF2B5EF4-FFF2-40B4-BE49-F238E27FC236}">
                <a16:creationId xmlns:a16="http://schemas.microsoft.com/office/drawing/2014/main" id="{0DF70154-6510-AF46-8799-A7EC07CE7D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8917" y="2478109"/>
            <a:ext cx="165049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en-GB" sz="1400" b="1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Sequencing library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64A4406-467D-E34C-9666-BAA21C55C27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570487" y="3022970"/>
            <a:ext cx="1147358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headEnd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 Box 5">
            <a:extLst>
              <a:ext uri="{FF2B5EF4-FFF2-40B4-BE49-F238E27FC236}">
                <a16:creationId xmlns:a16="http://schemas.microsoft.com/office/drawing/2014/main" id="{6D779E3C-E31A-7349-A76A-4CD57669B7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1742" y="2497248"/>
            <a:ext cx="165049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en-GB" sz="1400" b="1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Sequencing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3F1CD6D-DCB1-F84F-9283-94B40237744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043312" y="3042109"/>
            <a:ext cx="1147358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headEnd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700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Metagenomics</a:t>
            </a:r>
            <a:endParaRPr lang="nb-NO" sz="2800" dirty="0"/>
          </a:p>
        </p:txBody>
      </p:sp>
      <p:pic>
        <p:nvPicPr>
          <p:cNvPr id="24" name="Picture 3" descr="page24image1830720">
            <a:extLst>
              <a:ext uri="{FF2B5EF4-FFF2-40B4-BE49-F238E27FC236}">
                <a16:creationId xmlns:a16="http://schemas.microsoft.com/office/drawing/2014/main" id="{2BA86A5F-A516-2949-B786-35A9A5A58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783" y="3891395"/>
            <a:ext cx="2781300" cy="287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page24image7097488">
            <a:extLst>
              <a:ext uri="{FF2B5EF4-FFF2-40B4-BE49-F238E27FC236}">
                <a16:creationId xmlns:a16="http://schemas.microsoft.com/office/drawing/2014/main" id="{C04A15B4-2C55-974B-AFBE-663B0D76E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983" y="1553426"/>
            <a:ext cx="4992916" cy="2511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2788B368-3067-3C45-9DD3-EDCA9DA66278}"/>
              </a:ext>
            </a:extLst>
          </p:cNvPr>
          <p:cNvSpPr/>
          <p:nvPr/>
        </p:nvSpPr>
        <p:spPr>
          <a:xfrm>
            <a:off x="5448153" y="3693227"/>
            <a:ext cx="639291" cy="622718"/>
          </a:xfrm>
          <a:prstGeom prst="ellipse">
            <a:avLst/>
          </a:prstGeom>
          <a:solidFill>
            <a:srgbClr val="6F97D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F66F452-73CF-AB48-AA88-682F86DD2ABF}"/>
              </a:ext>
            </a:extLst>
          </p:cNvPr>
          <p:cNvSpPr/>
          <p:nvPr/>
        </p:nvSpPr>
        <p:spPr>
          <a:xfrm>
            <a:off x="5448153" y="3951292"/>
            <a:ext cx="378034" cy="368233"/>
          </a:xfrm>
          <a:prstGeom prst="ellipse">
            <a:avLst/>
          </a:prstGeom>
          <a:solidFill>
            <a:srgbClr val="6F97D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B921745-CF51-8B4E-91F1-667C0847B9CF}"/>
              </a:ext>
            </a:extLst>
          </p:cNvPr>
          <p:cNvSpPr/>
          <p:nvPr/>
        </p:nvSpPr>
        <p:spPr>
          <a:xfrm>
            <a:off x="5389764" y="4166855"/>
            <a:ext cx="282044" cy="274732"/>
          </a:xfrm>
          <a:prstGeom prst="ellipse">
            <a:avLst/>
          </a:prstGeom>
          <a:solidFill>
            <a:srgbClr val="6F97D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82ECDBD-D04D-8646-B469-1171E40BC841}"/>
              </a:ext>
            </a:extLst>
          </p:cNvPr>
          <p:cNvSpPr txBox="1"/>
          <p:nvPr/>
        </p:nvSpPr>
        <p:spPr>
          <a:xfrm>
            <a:off x="5226695" y="1938778"/>
            <a:ext cx="254749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b-NO" sz="3200" b="1" dirty="0"/>
              <a:t>YESS!!</a:t>
            </a:r>
          </a:p>
          <a:p>
            <a:pPr algn="ctr"/>
            <a:r>
              <a:rPr lang="nb-NO" sz="3200" b="1" dirty="0"/>
              <a:t>Jeg har data.</a:t>
            </a:r>
          </a:p>
          <a:p>
            <a:pPr algn="ctr"/>
            <a:r>
              <a:rPr lang="nb-NO" sz="3200" b="1" dirty="0"/>
              <a:t>Hva nå???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5C4B26B-2CE3-E944-BD6A-51F8B501814D}"/>
              </a:ext>
            </a:extLst>
          </p:cNvPr>
          <p:cNvSpPr txBox="1"/>
          <p:nvPr/>
        </p:nvSpPr>
        <p:spPr>
          <a:xfrm>
            <a:off x="5530786" y="6575271"/>
            <a:ext cx="11560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000" dirty="0"/>
              <a:t>Mariam </a:t>
            </a:r>
            <a:r>
              <a:rPr lang="nb-NO" sz="1000" dirty="0" err="1"/>
              <a:t>Quiñones</a:t>
            </a:r>
            <a:r>
              <a:rPr lang="nb-NO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3703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Metagenomics</a:t>
            </a:r>
            <a:endParaRPr lang="nb-NO" sz="2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659B82-8767-1345-B0D7-5E4431109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525589"/>
            <a:ext cx="10879403" cy="4351337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study of genetic material directly from a sample </a:t>
            </a:r>
          </a:p>
        </p:txBody>
      </p:sp>
      <p:pic>
        <p:nvPicPr>
          <p:cNvPr id="13" name="Picture 12" descr="DNA.png">
            <a:extLst>
              <a:ext uri="{FF2B5EF4-FFF2-40B4-BE49-F238E27FC236}">
                <a16:creationId xmlns:a16="http://schemas.microsoft.com/office/drawing/2014/main" id="{0210204E-007B-024D-8D56-C954B9647A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360" y="2503040"/>
            <a:ext cx="1449192" cy="10407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7766C2A-2CCE-9C46-9D6A-ED008B63219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46214" y="3023432"/>
            <a:ext cx="1147358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headEnd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EDEA6A1C-ECBD-B040-9C92-2BD88769D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1827" y="2488200"/>
            <a:ext cx="1529421" cy="10695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4C4085B-C77F-5A43-936F-EEB10813024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4297"/>
          <a:stretch>
            <a:fillRect/>
          </a:stretch>
        </p:blipFill>
        <p:spPr>
          <a:xfrm>
            <a:off x="6863601" y="2488200"/>
            <a:ext cx="1038554" cy="10695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EB1206E-9383-8C47-9D75-BD7FCDD74C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3865" y="2512294"/>
            <a:ext cx="1534951" cy="10222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6" name="Text Box 5">
            <a:extLst>
              <a:ext uri="{FF2B5EF4-FFF2-40B4-BE49-F238E27FC236}">
                <a16:creationId xmlns:a16="http://schemas.microsoft.com/office/drawing/2014/main" id="{B938A516-3443-E04B-AFE3-27A6E14367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0107" y="2269969"/>
            <a:ext cx="1149052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en-GB" sz="1400" b="1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Direct isolation of gDNA</a:t>
            </a:r>
          </a:p>
        </p:txBody>
      </p:sp>
      <p:sp>
        <p:nvSpPr>
          <p:cNvPr id="30" name="Text Box 5">
            <a:extLst>
              <a:ext uri="{FF2B5EF4-FFF2-40B4-BE49-F238E27FC236}">
                <a16:creationId xmlns:a16="http://schemas.microsoft.com/office/drawing/2014/main" id="{0DF70154-6510-AF46-8799-A7EC07CE7D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8917" y="2478109"/>
            <a:ext cx="165049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en-GB" sz="1400" b="1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Sequencing library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64A4406-467D-E34C-9666-BAA21C55C27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570487" y="3022970"/>
            <a:ext cx="1147358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headEnd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 Box 5">
            <a:extLst>
              <a:ext uri="{FF2B5EF4-FFF2-40B4-BE49-F238E27FC236}">
                <a16:creationId xmlns:a16="http://schemas.microsoft.com/office/drawing/2014/main" id="{6D779E3C-E31A-7349-A76A-4CD57669B7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1742" y="2497248"/>
            <a:ext cx="165049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en-GB" sz="1400" b="1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Sequencing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3F1CD6D-DCB1-F84F-9283-94B40237744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043312" y="3042109"/>
            <a:ext cx="1147358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headEnd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4" name="Picture 13" descr="Screen Shot 2014-05-02 at 10.44.12.png">
            <a:extLst>
              <a:ext uri="{FF2B5EF4-FFF2-40B4-BE49-F238E27FC236}">
                <a16:creationId xmlns:a16="http://schemas.microsoft.com/office/drawing/2014/main" id="{2BBE8173-AFF0-E740-AB5F-6CEA87CDB4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621" y="3718423"/>
            <a:ext cx="7065049" cy="35852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9074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3" y="332656"/>
            <a:ext cx="11273814" cy="648072"/>
          </a:xfrm>
        </p:spPr>
        <p:txBody>
          <a:bodyPr/>
          <a:lstStyle/>
          <a:p>
            <a:r>
              <a:rPr lang="en-US" sz="4800" dirty="0"/>
              <a:t>How do we study the taxonomy in a sample?</a:t>
            </a:r>
            <a:endParaRPr lang="nb-NO" sz="4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659B82-8767-1345-B0D7-5E4431109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1" y="1525589"/>
            <a:ext cx="7332870" cy="4351337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Each sequence read is a tiny genomic fragment from a specie in the sample</a:t>
            </a:r>
          </a:p>
          <a:p>
            <a:pPr marL="0" indent="0">
              <a:buNone/>
            </a:pPr>
            <a:r>
              <a:rPr lang="en-GB" dirty="0"/>
              <a:t>In a metagenome a sequence read is basically representing a specie</a:t>
            </a:r>
          </a:p>
        </p:txBody>
      </p:sp>
      <p:pic>
        <p:nvPicPr>
          <p:cNvPr id="14" name="Picture 13" descr="Screen Shot 2014-05-02 at 10.44.12.png">
            <a:extLst>
              <a:ext uri="{FF2B5EF4-FFF2-40B4-BE49-F238E27FC236}">
                <a16:creationId xmlns:a16="http://schemas.microsoft.com/office/drawing/2014/main" id="{2BBE8173-AFF0-E740-AB5F-6CEA87CDB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621" y="3718423"/>
            <a:ext cx="7065049" cy="35852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37C0D2C-FD5E-EA41-8FFB-6A71D65A5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7212" y="1364811"/>
            <a:ext cx="1470053" cy="110856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24761E0C-D2C2-534D-95B5-D4D2DB8D322F}"/>
              </a:ext>
            </a:extLst>
          </p:cNvPr>
          <p:cNvSpPr txBox="1"/>
          <p:nvPr/>
        </p:nvSpPr>
        <p:spPr>
          <a:xfrm>
            <a:off x="7925935" y="2531293"/>
            <a:ext cx="28087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AGTCCAGGTAACGTTACAACG</a:t>
            </a:r>
          </a:p>
        </p:txBody>
      </p:sp>
    </p:spTree>
    <p:extLst>
      <p:ext uri="{BB962C8B-B14F-4D97-AF65-F5344CB8AC3E}">
        <p14:creationId xmlns:p14="http://schemas.microsoft.com/office/powerpoint/2010/main" val="3716356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3" y="332656"/>
            <a:ext cx="11273814" cy="648072"/>
          </a:xfrm>
        </p:spPr>
        <p:txBody>
          <a:bodyPr/>
          <a:lstStyle/>
          <a:p>
            <a:r>
              <a:rPr lang="en-US" sz="4800" dirty="0"/>
              <a:t>How do we study the taxonomy in a sample?</a:t>
            </a:r>
            <a:endParaRPr lang="nb-NO" sz="4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659B82-8767-1345-B0D7-5E4431109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525589"/>
            <a:ext cx="7214735" cy="4351337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Each sequence read is a tiny genomic fragment from a specie in the sample</a:t>
            </a:r>
          </a:p>
          <a:p>
            <a:pPr marL="0" indent="0">
              <a:buNone/>
            </a:pPr>
            <a:r>
              <a:rPr lang="en-GB" dirty="0"/>
              <a:t>In a metagenome a sequence read is basically representing a specie</a:t>
            </a:r>
          </a:p>
        </p:txBody>
      </p:sp>
      <p:pic>
        <p:nvPicPr>
          <p:cNvPr id="14" name="Picture 13" descr="Screen Shot 2014-05-02 at 10.44.12.png">
            <a:extLst>
              <a:ext uri="{FF2B5EF4-FFF2-40B4-BE49-F238E27FC236}">
                <a16:creationId xmlns:a16="http://schemas.microsoft.com/office/drawing/2014/main" id="{2BBE8173-AFF0-E740-AB5F-6CEA87CDB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621" y="3718423"/>
            <a:ext cx="7065049" cy="35852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43BE69-156B-7340-B440-D00A51FEE1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7024" y="4133346"/>
            <a:ext cx="135215" cy="1891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91A218-0C09-9D4D-B294-13181CC8A3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53537" y="4353221"/>
            <a:ext cx="253905" cy="2140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3806418-9789-8C41-BF78-3DE23BF09D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3537" y="4623627"/>
            <a:ext cx="275976" cy="2548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E73A61F-B270-5642-B8C8-FCEF2D4333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3537" y="4948093"/>
            <a:ext cx="275976" cy="25482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C2B2F4F-0DB6-B34D-82FB-7D6C34D365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3537" y="5295902"/>
            <a:ext cx="275976" cy="2548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6A81B4C-8601-544A-8341-F9FE26694C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4572" y="5631746"/>
            <a:ext cx="253905" cy="21402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2D24130-331A-8A4B-AE7C-FF0A829B49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42501" y="5959452"/>
            <a:ext cx="275976" cy="25482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D906057-73DD-5943-867E-39CFA1F284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42501" y="6282455"/>
            <a:ext cx="275976" cy="2548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621269F-6E62-7C41-9C53-A85F1CC18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8224" y="6634761"/>
            <a:ext cx="135215" cy="18913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37C0D2C-FD5E-EA41-8FFB-6A71D65A51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07212" y="1364811"/>
            <a:ext cx="1470053" cy="110856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24761E0C-D2C2-534D-95B5-D4D2DB8D322F}"/>
              </a:ext>
            </a:extLst>
          </p:cNvPr>
          <p:cNvSpPr txBox="1"/>
          <p:nvPr/>
        </p:nvSpPr>
        <p:spPr>
          <a:xfrm>
            <a:off x="7925935" y="2531293"/>
            <a:ext cx="28087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AGTCCAGGTAACGTTACAACG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DABE959-5262-034B-B8E5-B8B373831B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9257057" y="3900122"/>
            <a:ext cx="254557" cy="19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431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2" y="332656"/>
            <a:ext cx="11241539" cy="648072"/>
          </a:xfrm>
        </p:spPr>
        <p:txBody>
          <a:bodyPr/>
          <a:lstStyle/>
          <a:p>
            <a:r>
              <a:rPr lang="en-US" sz="4800" dirty="0"/>
              <a:t>How do we study the taxonomy in a sample?</a:t>
            </a:r>
            <a:endParaRPr lang="nb-NO" sz="2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659B82-8767-1345-B0D7-5E4431109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525589"/>
            <a:ext cx="10879403" cy="4351337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sequence reads are compared to known sequences in databases</a:t>
            </a:r>
          </a:p>
        </p:txBody>
      </p:sp>
      <p:pic>
        <p:nvPicPr>
          <p:cNvPr id="7" name="Picture 2" descr="Image result for animal cartoon">
            <a:extLst>
              <a:ext uri="{FF2B5EF4-FFF2-40B4-BE49-F238E27FC236}">
                <a16:creationId xmlns:a16="http://schemas.microsoft.com/office/drawing/2014/main" id="{87B52EA0-B6A2-3343-AC94-8EB54D3DD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0344" y="2365115"/>
            <a:ext cx="4915008" cy="407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4AF393A0-CB90-334A-8FEF-221ADA0F0EF0}"/>
              </a:ext>
            </a:extLst>
          </p:cNvPr>
          <p:cNvSpPr/>
          <p:nvPr/>
        </p:nvSpPr>
        <p:spPr>
          <a:xfrm>
            <a:off x="4325079" y="4133291"/>
            <a:ext cx="2072012" cy="45632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FFBFC0-A454-A14A-B1C3-3551A8C74AAD}"/>
              </a:ext>
            </a:extLst>
          </p:cNvPr>
          <p:cNvSpPr txBox="1"/>
          <p:nvPr/>
        </p:nvSpPr>
        <p:spPr>
          <a:xfrm>
            <a:off x="8418935" y="1899072"/>
            <a:ext cx="16578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Database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42A3D4-4A50-9346-AAC4-37288E24C307}"/>
              </a:ext>
            </a:extLst>
          </p:cNvPr>
          <p:cNvSpPr txBox="1"/>
          <p:nvPr/>
        </p:nvSpPr>
        <p:spPr>
          <a:xfrm>
            <a:off x="1604001" y="2593839"/>
            <a:ext cx="1462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Sample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042C165-642C-2841-891E-9EA1CD783CF1}"/>
              </a:ext>
            </a:extLst>
          </p:cNvPr>
          <p:cNvGrpSpPr/>
          <p:nvPr/>
        </p:nvGrpSpPr>
        <p:grpSpPr>
          <a:xfrm>
            <a:off x="785517" y="3046722"/>
            <a:ext cx="3048740" cy="2591024"/>
            <a:chOff x="785517" y="3046722"/>
            <a:chExt cx="3048740" cy="2591024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7D6805F-27EB-A644-AF78-6C2E6A756D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2067" y="3575593"/>
              <a:ext cx="610412" cy="46031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11BD2AA-FF01-634E-AFDD-DB4992395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5517" y="5159356"/>
              <a:ext cx="642837" cy="45583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15F3727-EDE1-C14A-B924-BA40645C6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1981" y="4699521"/>
              <a:ext cx="482526" cy="417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39289C9-A220-3540-A502-8965F1384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61981" y="4034428"/>
              <a:ext cx="486998" cy="51585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794B339-22E0-A24B-A01A-EDB4EF91A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28354" y="3058914"/>
              <a:ext cx="2405903" cy="2556272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C071F70-A59C-F945-B2ED-3962649A7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63798" y="5173273"/>
              <a:ext cx="610412" cy="46031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550BAAE1-E031-2642-B09F-035DEC7493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62687" y="3587785"/>
              <a:ext cx="610412" cy="46031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250E618-8D62-774E-98F6-08A00DCC83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44746" y="4666263"/>
              <a:ext cx="535907" cy="46317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CB9DCA88-76FE-D642-AB3C-EE745D22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80653" y="3046722"/>
              <a:ext cx="625982" cy="541026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EC7AA53-6362-674E-BD40-5BAC7CB65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28533" y="5174570"/>
              <a:ext cx="535907" cy="463176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93B41CD-766B-CF41-8686-9FCA482C6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05802" y="4102617"/>
              <a:ext cx="636906" cy="438664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BB2F3364-6AA0-E646-AC93-B0ACADA1FC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24380" y="4084486"/>
              <a:ext cx="584445" cy="50512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A0826F0-76A1-344F-8B93-9C5897F762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24530" y="5152332"/>
              <a:ext cx="642837" cy="45583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8AEA0F4-6CF1-6645-BC27-8F53CEA76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63798" y="4647268"/>
              <a:ext cx="642837" cy="45583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196A57E7-9ECC-A443-9182-CBFF991150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37125" y="3057708"/>
              <a:ext cx="570082" cy="40424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F0E85C1-763F-3645-AF4A-59089B53E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91448" y="3046722"/>
              <a:ext cx="636906" cy="438664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0D0A9AAA-6C76-3F45-A6BF-76AA86D1D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962977" y="3064732"/>
              <a:ext cx="636906" cy="438664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7E5D2124-70F7-DA47-913E-E44C6DA63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59254" y="4096092"/>
              <a:ext cx="610412" cy="460310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913E3AC-771D-144A-A5B9-E419A840F39B}"/>
              </a:ext>
            </a:extLst>
          </p:cNvPr>
          <p:cNvSpPr txBox="1"/>
          <p:nvPr/>
        </p:nvSpPr>
        <p:spPr>
          <a:xfrm>
            <a:off x="4408116" y="3631405"/>
            <a:ext cx="1742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Compare</a:t>
            </a:r>
          </a:p>
        </p:txBody>
      </p:sp>
      <p:pic>
        <p:nvPicPr>
          <p:cNvPr id="35" name="Picture 34" descr="Screen Shot 2014-05-02 at 10.44.12.png">
            <a:extLst>
              <a:ext uri="{FF2B5EF4-FFF2-40B4-BE49-F238E27FC236}">
                <a16:creationId xmlns:a16="http://schemas.microsoft.com/office/drawing/2014/main" id="{D04529FB-9B7F-D947-BC92-79DF5927D48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35" y="5697031"/>
            <a:ext cx="3149021" cy="159801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00378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2" y="332656"/>
            <a:ext cx="11241539" cy="648072"/>
          </a:xfrm>
        </p:spPr>
        <p:txBody>
          <a:bodyPr/>
          <a:lstStyle/>
          <a:p>
            <a:r>
              <a:rPr lang="en-US" sz="4800" dirty="0"/>
              <a:t>How do we study the taxonomy in a sample?</a:t>
            </a:r>
            <a:endParaRPr lang="nb-NO" sz="2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659B82-8767-1345-B0D7-5E4431109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525589"/>
            <a:ext cx="10879403" cy="4351337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By comparing all the sequences in the sample and counting the occurrences, we can generate a taxonomic profile of the sample</a:t>
            </a:r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A5557966-861D-0342-9C52-7BAEA04159F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93731" y="3903792"/>
          <a:ext cx="10583933" cy="1205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5933">
                  <a:extLst>
                    <a:ext uri="{9D8B030D-6E8A-4147-A177-3AD203B41FA5}">
                      <a16:colId xmlns:a16="http://schemas.microsoft.com/office/drawing/2014/main" val="2865896337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3298503186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1173462965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931329645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185405857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322039887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589747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602742922"/>
                    </a:ext>
                  </a:extLst>
                </a:gridCol>
              </a:tblGrid>
              <a:tr h="1205832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Prøve</a:t>
                      </a:r>
                      <a:endParaRPr lang="en-GB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636082"/>
                  </a:ext>
                </a:extLst>
              </a:tr>
            </a:tbl>
          </a:graphicData>
        </a:graphic>
      </p:graphicFrame>
      <p:pic>
        <p:nvPicPr>
          <p:cNvPr id="36" name="Picture 35">
            <a:extLst>
              <a:ext uri="{FF2B5EF4-FFF2-40B4-BE49-F238E27FC236}">
                <a16:creationId xmlns:a16="http://schemas.microsoft.com/office/drawing/2014/main" id="{A87CDB22-2C83-E84C-92D9-3B76AFDD8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520" y="3103094"/>
            <a:ext cx="755904" cy="80069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F9275FF-3C58-0143-B21B-E7F1D8163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7891" y="3102810"/>
            <a:ext cx="1050169" cy="798444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3D2E527-6F27-154E-976C-418613742A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9199" y="3103095"/>
            <a:ext cx="1125609" cy="79815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1FF5B11-CF38-E74A-8BBA-DA4F02E894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5006" y="3103337"/>
            <a:ext cx="1158514" cy="79791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8F52A66-22FD-A942-B3C5-8C8A401C93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12307" y="3102810"/>
            <a:ext cx="1135584" cy="79844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293CA6A-3559-794D-9E0A-DF883CF49A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99072" y="2314907"/>
            <a:ext cx="1037977" cy="798444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76B2953-6A5E-0144-BD29-5885B959385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58458" y="3123891"/>
            <a:ext cx="1073501" cy="777363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ADFC845F-B921-8447-ACE8-F53DD15A97AD}"/>
              </a:ext>
            </a:extLst>
          </p:cNvPr>
          <p:cNvSpPr txBox="1"/>
          <p:nvPr/>
        </p:nvSpPr>
        <p:spPr>
          <a:xfrm>
            <a:off x="10342011" y="1974289"/>
            <a:ext cx="110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Unknown</a:t>
            </a:r>
          </a:p>
        </p:txBody>
      </p:sp>
    </p:spTree>
    <p:extLst>
      <p:ext uri="{BB962C8B-B14F-4D97-AF65-F5344CB8AC3E}">
        <p14:creationId xmlns:p14="http://schemas.microsoft.com/office/powerpoint/2010/main" val="2524405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ADF8BF4-4928-B940-B5AF-7B59563B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02" y="332656"/>
            <a:ext cx="11241539" cy="648072"/>
          </a:xfrm>
          <a:noFill/>
        </p:spPr>
        <p:txBody>
          <a:bodyPr/>
          <a:lstStyle/>
          <a:p>
            <a:r>
              <a:rPr lang="en-US" sz="4800" dirty="0"/>
              <a:t>Exercise II</a:t>
            </a:r>
            <a:endParaRPr lang="nb-NO" sz="2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659B82-8767-1345-B0D7-5E4431109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525589"/>
            <a:ext cx="10879403" cy="4351337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TASK:</a:t>
            </a:r>
          </a:p>
          <a:p>
            <a:pPr marL="457200" indent="-457200">
              <a:buAutoNum type="arabicPeriod"/>
            </a:pPr>
            <a:r>
              <a:rPr lang="en-GB" dirty="0"/>
              <a:t>Modify a workflow</a:t>
            </a:r>
          </a:p>
          <a:p>
            <a:pPr marL="457200" indent="-457200">
              <a:buAutoNum type="arabicPeriod"/>
            </a:pPr>
            <a:r>
              <a:rPr lang="en-GB" dirty="0"/>
              <a:t>Import data from </a:t>
            </a:r>
            <a:r>
              <a:rPr lang="en-GB" dirty="0" err="1"/>
              <a:t>NeLS</a:t>
            </a:r>
            <a:endParaRPr lang="en-GB" dirty="0"/>
          </a:p>
          <a:p>
            <a:pPr marL="457200" indent="-457200">
              <a:buAutoNum type="arabicPeriod"/>
            </a:pPr>
            <a:r>
              <a:rPr lang="en-GB" dirty="0"/>
              <a:t>Run analysis on proper data using the workflow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7689684"/>
      </p:ext>
    </p:extLst>
  </p:cSld>
  <p:clrMapOvr>
    <a:masterClrMapping/>
  </p:clrMapOvr>
</p:sld>
</file>

<file path=ppt/theme/theme1.xml><?xml version="1.0" encoding="utf-8"?>
<a:theme xmlns:a="http://schemas.openxmlformats.org/drawingml/2006/main" name="ELIXIR_templat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Leere Präsentation">
      <a:majorFont>
        <a:latin typeface="Arial"/>
        <a:ea typeface="Geneva"/>
        <a:cs typeface="Geneva"/>
      </a:majorFont>
      <a:minorFont>
        <a:latin typeface="Arial"/>
        <a:ea typeface="Geneva"/>
        <a:cs typeface="Genev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Geneva" pitchFamily="-112" charset="0"/>
            <a:cs typeface="Geneva" pitchFamily="-11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Geneva" pitchFamily="-112" charset="0"/>
            <a:cs typeface="Geneva" pitchFamily="-112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FFFFFF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FFFFFF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FFFFFF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D2E806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LIXIR Norge mal" id="{B2A00625-5BBA-604D-991B-D052501E5469}" vid="{08636CB3-7335-EF42-887D-4A2E70779E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51561</TotalTime>
  <Words>281</Words>
  <Application>Microsoft Macintosh PowerPoint</Application>
  <PresentationFormat>Widescreen</PresentationFormat>
  <Paragraphs>77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ＭＳ Ｐゴシック</vt:lpstr>
      <vt:lpstr>Arial</vt:lpstr>
      <vt:lpstr>Calibri</vt:lpstr>
      <vt:lpstr>Corbel</vt:lpstr>
      <vt:lpstr>Geneva</vt:lpstr>
      <vt:lpstr>Tahoma</vt:lpstr>
      <vt:lpstr>Times</vt:lpstr>
      <vt:lpstr>ELIXIR_template</vt:lpstr>
      <vt:lpstr>Workflows in Galaxy</vt:lpstr>
      <vt:lpstr>Metagenomics</vt:lpstr>
      <vt:lpstr>Metagenomics</vt:lpstr>
      <vt:lpstr>Metagenomics</vt:lpstr>
      <vt:lpstr>How do we study the taxonomy in a sample?</vt:lpstr>
      <vt:lpstr>How do we study the taxonomy in a sample?</vt:lpstr>
      <vt:lpstr>How do we study the taxonomy in a sample?</vt:lpstr>
      <vt:lpstr>How do we study the taxonomy in a sample?</vt:lpstr>
      <vt:lpstr>Exercise II</vt:lpstr>
      <vt:lpstr>The existing workflow</vt:lpstr>
      <vt:lpstr>The existing workflow</vt:lpstr>
      <vt:lpstr>The existing workflow</vt:lpstr>
      <vt:lpstr>The existing workflow</vt:lpstr>
      <vt:lpstr>The existing workflow</vt:lpstr>
      <vt:lpstr>The existing workflow</vt:lpstr>
      <vt:lpstr>The existing workflow</vt:lpstr>
      <vt:lpstr>The final workflow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Christine S</dc:creator>
  <cp:lastModifiedBy>Microsoft Office User</cp:lastModifiedBy>
  <cp:revision>210</cp:revision>
  <cp:lastPrinted>2019-10-22T11:11:01Z</cp:lastPrinted>
  <dcterms:created xsi:type="dcterms:W3CDTF">2019-03-11T13:02:45Z</dcterms:created>
  <dcterms:modified xsi:type="dcterms:W3CDTF">2019-11-25T14:00:08Z</dcterms:modified>
</cp:coreProperties>
</file>

<file path=docProps/thumbnail.jpeg>
</file>